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329" r:id="rId5"/>
    <p:sldId id="344" r:id="rId6"/>
    <p:sldId id="345" r:id="rId7"/>
    <p:sldId id="336" r:id="rId8"/>
    <p:sldId id="331" r:id="rId9"/>
    <p:sldId id="33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B31F"/>
    <a:srgbClr val="4A4093"/>
    <a:srgbClr val="24408E"/>
    <a:srgbClr val="484B9F"/>
    <a:srgbClr val="FEFEFE"/>
    <a:srgbClr val="FAB334"/>
    <a:srgbClr val="84A6C4"/>
    <a:srgbClr val="CF9090"/>
    <a:srgbClr val="11BB19"/>
    <a:srgbClr val="6DC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BE40FE-BF06-4C5E-A573-243D5667C03C}" v="1" dt="2026-05-11T12:08:58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5097" autoAdjust="0"/>
  </p:normalViewPr>
  <p:slideViewPr>
    <p:cSldViewPr snapToGrid="0">
      <p:cViewPr varScale="1">
        <p:scale>
          <a:sx n="82" d="100"/>
          <a:sy n="82" d="100"/>
        </p:scale>
        <p:origin x="57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t ROUZAUD" userId="a2e67b92-4c4a-417f-b067-dfc904cc1fb6" providerId="ADAL" clId="{98AF76AC-F168-4097-B864-80E525F24E31}"/>
    <pc:docChg chg="custSel modSld">
      <pc:chgData name="Vincent ROUZAUD" userId="a2e67b92-4c4a-417f-b067-dfc904cc1fb6" providerId="ADAL" clId="{98AF76AC-F168-4097-B864-80E525F24E31}" dt="2026-05-11T12:10:05.558" v="11" actId="1076"/>
      <pc:docMkLst>
        <pc:docMk/>
      </pc:docMkLst>
      <pc:sldChg chg="addSp delSp modSp mod">
        <pc:chgData name="Vincent ROUZAUD" userId="a2e67b92-4c4a-417f-b067-dfc904cc1fb6" providerId="ADAL" clId="{98AF76AC-F168-4097-B864-80E525F24E31}" dt="2026-05-11T12:10:05.558" v="11" actId="1076"/>
        <pc:sldMkLst>
          <pc:docMk/>
          <pc:sldMk cId="2744899646" sldId="336"/>
        </pc:sldMkLst>
        <pc:picChg chg="add mod">
          <ac:chgData name="Vincent ROUZAUD" userId="a2e67b92-4c4a-417f-b067-dfc904cc1fb6" providerId="ADAL" clId="{98AF76AC-F168-4097-B864-80E525F24E31}" dt="2026-05-11T12:10:05.558" v="11" actId="1076"/>
          <ac:picMkLst>
            <pc:docMk/>
            <pc:sldMk cId="2744899646" sldId="336"/>
            <ac:picMk id="2" creationId="{E64FBB80-63EC-A9FF-600F-A9C283A20353}"/>
          </ac:picMkLst>
        </pc:picChg>
        <pc:picChg chg="add del mod modCrop">
          <ac:chgData name="Vincent ROUZAUD" userId="a2e67b92-4c4a-417f-b067-dfc904cc1fb6" providerId="ADAL" clId="{98AF76AC-F168-4097-B864-80E525F24E31}" dt="2026-05-11T12:08:45.414" v="6" actId="478"/>
          <ac:picMkLst>
            <pc:docMk/>
            <pc:sldMk cId="2744899646" sldId="336"/>
            <ac:picMk id="7" creationId="{80397DA9-B5B0-2979-08D1-3BCC9946675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DECC7-5171-4BE7-AEC9-194158F5EED4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DEB8E-3D6F-45EE-93F4-29B02FD96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43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CAE49-7CD2-3A4F-5DBB-B37BC2D41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9CFA697-92C5-28D3-9D4E-B6D1C0C5F0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C7F5797-11F8-4243-43A7-916BDE3E57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 nombreuses réalisations en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9F1834-CA1E-6F1B-4D3A-B06DF5BF19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DEB8E-3D6F-45EE-93F4-29B02FD96EE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29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B41BD-A03B-6110-A229-C2D9E6889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00E1D22-F988-6C30-1030-6BD73E8062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5049C49-7908-73CD-D4AE-8E03CF9CC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 nombreuses réalisations en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58F1E3-7C75-CD3B-2D87-E16D2C95F8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DEB8E-3D6F-45EE-93F4-29B02FD96EE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798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DB630-B054-3274-120F-4BF9E632C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6F1F22F-C1BE-4C8E-3D46-933520F3BB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3EB7B56-0614-420A-E7F7-A9CB08F5C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 nombreuses réalisations en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8329F8-DB1B-8BE2-3E92-6F41F5BCC4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DEB8E-3D6F-45EE-93F4-29B02FD96EE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957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E9733-3D88-4C3C-6F83-7FA9BA1F9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DA6CD46-A673-2286-2136-DD3A865CD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B4935D1-2C9E-B27D-6AA4-EA732AFF56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 nombreuses réalisations en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3C9A90-9F8C-9A95-AE5E-4B20AB237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DEB8E-3D6F-45EE-93F4-29B02FD96EE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238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A965E-2D69-1495-3D3F-9642085F9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D425430-0BC1-17DB-C912-0E1610BCD8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48FE09F-3196-AB34-CDD2-8E5BFAB99D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 nombreuses réalisations en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5B5D4B-1C0C-5DE5-0BDB-971042CE3D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DEB8E-3D6F-45EE-93F4-29B02FD96EE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042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E48AB-EE86-3903-B286-10EA31910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A8A02C4-947C-EAA0-D187-A60434BEEC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A414B0F-E1DB-013D-D1D8-9F37D67FA5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 nombreuses réalisations en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D83A2F-0B2F-AE84-03C5-EBDB1351E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DEB8E-3D6F-45EE-93F4-29B02FD96EE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22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461101-35CE-9C50-D8B3-A86F677B3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CC4C17-9867-BD2A-426F-ADCE572A8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B1C094-C89E-7267-4F56-E845910A9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05C5-2C70-48BB-853F-327017D92A1C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8F3385-87DB-1C87-1D17-810761A2F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0CCF3E-FB00-24C5-4057-0C98041A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E70-1036-4C1A-A2A1-B2F0773F7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98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FA46C-9572-5505-9A01-860605235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53C3128-448F-C5EA-CC11-C508E5FCD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70858E-575D-DD70-7542-155351BF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05C5-2C70-48BB-853F-327017D92A1C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8046E-6097-695D-D98C-9244B48F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F8BCD6-58FC-C196-335B-6E062E705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E70-1036-4C1A-A2A1-B2F0773F7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34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CA49FBA-AC5F-4A39-5F7B-86CA839D0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963567A-EE23-A5F1-2D38-831803CB6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CC24CC-44EF-CB74-B71D-56F85698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05C5-2C70-48BB-853F-327017D92A1C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F77232-12EF-9034-0D50-88C49A428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957717-411D-E155-288C-D0751366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E70-1036-4C1A-A2A1-B2F0773F7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9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451B1A-F10C-6EB3-4D14-72A3D1D93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E61B73-B599-DF4C-70D0-4FF2EEB61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76BCE1-8CAC-4154-3E14-629962FC0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05C5-2C70-48BB-853F-327017D92A1C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4919F2-6E3C-FA72-B4CC-D223FFCEB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6E0540-178F-2CF5-F2FF-836C3BAD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E70-1036-4C1A-A2A1-B2F0773F7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33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163EE4-7DAF-FDEF-2F06-6EED80A7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9C9814-7648-F97B-6669-33B5458B0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65DE02-671E-AC41-7E6F-10AB5302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05C5-2C70-48BB-853F-327017D92A1C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88534B-B0F5-520E-3AF3-1F050F8D9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B35298-BCB6-518A-E34D-06C7A3B59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E70-1036-4C1A-A2A1-B2F0773F7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50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95A5E-4668-9EE9-0DFF-011BE062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54377D-B143-DEA9-720B-4A11CC4CB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471D06-4CE1-397D-4A7D-164DD4F8D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45F108-9D78-D8B5-491D-B0472AA98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05C5-2C70-48BB-853F-327017D92A1C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1CEDE5-A95B-5C2F-F8CF-D3071B010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2CA45F-A6D6-56C9-33F6-E96018DF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E70-1036-4C1A-A2A1-B2F0773F7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27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C39A0D-B806-C793-F353-5CEFD4A7D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580FC1-E8BC-6FA4-9AFB-6C5748496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AE1A1B3-B493-4554-9680-8D5540F57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43FADD-9428-3CEA-E12B-364AB3F9E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56D9BA9-4A05-4B01-CE71-20DC199CA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C4DCAFD-265E-B5E4-2BE2-172A323B4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05C5-2C70-48BB-853F-327017D92A1C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794B494-494B-0A8A-0C4B-4254E615D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07E6651-CFB9-B6D3-5DB6-13DEA62E2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E70-1036-4C1A-A2A1-B2F0773F7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42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36933-B4CE-4661-C05C-211D38D2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4A9D1CF-A3AB-C174-000E-BC31A13E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05C5-2C70-48BB-853F-327017D92A1C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1480FF-15E9-E9FC-F4F4-522A3B49F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DD93AF-69C3-5ED5-79A8-135EBF89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E70-1036-4C1A-A2A1-B2F0773F7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93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5E0717D-4C11-D48E-E662-CA82022C3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05C5-2C70-48BB-853F-327017D92A1C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58A10A4-E426-5DBF-C0C8-D65065AC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804BE7-555D-4C39-321C-3218B34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E70-1036-4C1A-A2A1-B2F0773F7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95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7C45E7-6F6B-618A-DFB4-F84C7538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C5D07-D053-7999-2878-9A742852F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7F99DE-596F-C89E-D493-C68E94D67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618B5B-6DD0-5A32-A5F7-B1A5A7991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05C5-2C70-48BB-853F-327017D92A1C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A372A5-2289-1BBA-FAD4-AB80047BC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BB6743-7398-6183-ED79-DB27B9DFE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E70-1036-4C1A-A2A1-B2F0773F7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62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98C7C2-681E-B615-FDE0-40CDB88F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ED479B7-861E-12F6-C4A9-6A69F9254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1DDE1D-6735-7294-385E-A9BF47581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7C2E04-1AF1-A4C0-6749-73FC2A1A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05C5-2C70-48BB-853F-327017D92A1C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1904CF-E55A-A79A-C2E3-5DFCCEE9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917A20-3543-5CD8-AD76-C2C0D57A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E70-1036-4C1A-A2A1-B2F0773F7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92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00C8496-E0D2-BBF2-C0C3-4E1D8BC07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9C553B-624E-2FE2-B913-8302A3416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E0400F-9DC9-E0C2-2744-085159AC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3205C5-2C70-48BB-853F-327017D92A1C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79EB95-A4E2-A5F5-59EA-6F814D131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E968DB-44E2-2F36-B1FD-C86B588AE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594E70-1036-4C1A-A2A1-B2F0773F7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83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33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F9F6EB-9A95-1061-B576-17D701FEC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7F29CF-2155-6544-68BC-138C4087C75A}"/>
              </a:ext>
            </a:extLst>
          </p:cNvPr>
          <p:cNvSpPr/>
          <p:nvPr/>
        </p:nvSpPr>
        <p:spPr>
          <a:xfrm>
            <a:off x="0" y="2823981"/>
            <a:ext cx="12192000" cy="1210037"/>
          </a:xfrm>
          <a:prstGeom prst="rect">
            <a:avLst/>
          </a:prstGeom>
          <a:solidFill>
            <a:srgbClr val="4A40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Bahnschrift" panose="020B0502040204020203" pitchFamily="34" charset="0"/>
              </a:rPr>
              <a:t>Appel à manifestation d’intérêt</a:t>
            </a:r>
          </a:p>
          <a:p>
            <a:pPr algn="ctr"/>
            <a:r>
              <a:rPr lang="fr-FR" sz="3200" dirty="0">
                <a:solidFill>
                  <a:schemeClr val="bg1"/>
                </a:solidFill>
                <a:latin typeface="Bahnschrift" panose="020B0502040204020203" pitchFamily="34" charset="0"/>
              </a:rPr>
              <a:t>« Lancez votre boutique éphémère à Suresnes »</a:t>
            </a:r>
          </a:p>
        </p:txBody>
      </p:sp>
      <p:pic>
        <p:nvPicPr>
          <p:cNvPr id="2" name="Picture 44">
            <a:extLst>
              <a:ext uri="{FF2B5EF4-FFF2-40B4-BE49-F238E27FC236}">
                <a16:creationId xmlns:a16="http://schemas.microsoft.com/office/drawing/2014/main" id="{6E471C87-5021-50CA-F08B-B20C9A7E7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4" y="6446687"/>
            <a:ext cx="2457451" cy="29325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341EC06-ADBD-FCB7-A464-BEC90E5A1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7036" y="6142742"/>
            <a:ext cx="1064964" cy="7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4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33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F63484-58DF-24AA-7F25-B429E9869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765B9AF-1BC7-E482-2466-48E3E5D33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97" y="494890"/>
            <a:ext cx="11688806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33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C45D30-C330-8E5D-A458-EBF34B845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920B56D-0542-61B8-FCA5-6662FBBB7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23" y="504417"/>
            <a:ext cx="11669754" cy="58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6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33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929A4E-EF86-A228-B8B8-2EBA80F69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70EB44-25B9-2E23-5B8E-CFF8C9AB74BF}"/>
              </a:ext>
            </a:extLst>
          </p:cNvPr>
          <p:cNvSpPr/>
          <p:nvPr/>
        </p:nvSpPr>
        <p:spPr>
          <a:xfrm>
            <a:off x="0" y="242444"/>
            <a:ext cx="8310880" cy="550036"/>
          </a:xfrm>
          <a:prstGeom prst="rect">
            <a:avLst/>
          </a:prstGeom>
          <a:solidFill>
            <a:srgbClr val="4A40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Bahnschrift" panose="020B0502040204020203" pitchFamily="34" charset="0"/>
              </a:rPr>
              <a:t>Information local commercial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7E8CA4A-15AC-1B8F-BC91-961A7FC4EECF}"/>
              </a:ext>
            </a:extLst>
          </p:cNvPr>
          <p:cNvSpPr/>
          <p:nvPr/>
        </p:nvSpPr>
        <p:spPr>
          <a:xfrm>
            <a:off x="5443242" y="4631203"/>
            <a:ext cx="5088110" cy="605851"/>
          </a:xfrm>
          <a:prstGeom prst="roundRect">
            <a:avLst/>
          </a:prstGeom>
          <a:solidFill>
            <a:srgbClr val="484B9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Bahnschrift" panose="020B0502040204020203" pitchFamily="34" charset="0"/>
              </a:rPr>
              <a:t>       Mise à disposition : du 01/06/2026 au 30/04/2028</a:t>
            </a:r>
          </a:p>
          <a:p>
            <a:pPr algn="ctr"/>
            <a:r>
              <a:rPr lang="fr-FR" sz="1600" dirty="0">
                <a:latin typeface="Bahnschrift" panose="020B0502040204020203" pitchFamily="34" charset="0"/>
              </a:rPr>
              <a:t>Durée : 2 semaines minimum de location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2DBCFECC-73FC-9A4C-2BD1-CE0A2FA3B530}"/>
              </a:ext>
            </a:extLst>
          </p:cNvPr>
          <p:cNvGrpSpPr/>
          <p:nvPr/>
        </p:nvGrpSpPr>
        <p:grpSpPr>
          <a:xfrm>
            <a:off x="2690138" y="1802516"/>
            <a:ext cx="5607295" cy="766206"/>
            <a:chOff x="436904" y="1527124"/>
            <a:chExt cx="5607295" cy="766206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25B0EF77-2867-9AAE-D86D-0ED40E5965E3}"/>
                </a:ext>
              </a:extLst>
            </p:cNvPr>
            <p:cNvSpPr/>
            <p:nvPr/>
          </p:nvSpPr>
          <p:spPr>
            <a:xfrm>
              <a:off x="777399" y="1607301"/>
              <a:ext cx="5266800" cy="605851"/>
            </a:xfrm>
            <a:prstGeom prst="roundRect">
              <a:avLst/>
            </a:prstGeom>
            <a:solidFill>
              <a:srgbClr val="484B9F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600" dirty="0">
                  <a:solidFill>
                    <a:schemeClr val="bg1"/>
                  </a:solidFill>
                  <a:latin typeface="Bahnschrift"/>
                </a:rPr>
                <a:t>Localisation : 36 rue des </a:t>
              </a:r>
              <a:r>
                <a:rPr lang="fr-FR" sz="1600" dirty="0" err="1">
                  <a:solidFill>
                    <a:schemeClr val="bg1"/>
                  </a:solidFill>
                  <a:latin typeface="Bahnschrift"/>
                </a:rPr>
                <a:t>Bourets</a:t>
              </a:r>
              <a:endParaRPr lang="fr-FR" sz="1600" dirty="0">
                <a:solidFill>
                  <a:schemeClr val="bg1"/>
                </a:solidFill>
                <a:latin typeface="Bahnschrift"/>
              </a:endParaRPr>
            </a:p>
            <a:p>
              <a:pPr algn="ctr"/>
              <a:r>
                <a:rPr lang="fr-FR" sz="1600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92150 Suresnes</a:t>
              </a:r>
            </a:p>
          </p:txBody>
        </p: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77D3CDB4-A31D-B2A1-A0C1-2191F7841F05}"/>
                </a:ext>
              </a:extLst>
            </p:cNvPr>
            <p:cNvGrpSpPr/>
            <p:nvPr/>
          </p:nvGrpSpPr>
          <p:grpSpPr>
            <a:xfrm>
              <a:off x="436904" y="1527124"/>
              <a:ext cx="748551" cy="766206"/>
              <a:chOff x="1628889" y="4107008"/>
              <a:chExt cx="969975" cy="962256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6FAF1827-C87C-4D26-6BEA-411076AFE9E0}"/>
                  </a:ext>
                </a:extLst>
              </p:cNvPr>
              <p:cNvSpPr/>
              <p:nvPr/>
            </p:nvSpPr>
            <p:spPr>
              <a:xfrm>
                <a:off x="1628889" y="4107008"/>
                <a:ext cx="969975" cy="9622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pic>
            <p:nvPicPr>
              <p:cNvPr id="9" name="Image 8" descr="Une image contenant capture d’écran, Rectangle, conception&#10;&#10;Le contenu généré par l’IA peut être incorrect.">
                <a:extLst>
                  <a:ext uri="{FF2B5EF4-FFF2-40B4-BE49-F238E27FC236}">
                    <a16:creationId xmlns:a16="http://schemas.microsoft.com/office/drawing/2014/main" id="{3E32DA45-DEA4-5F4A-03B2-A452A951E8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0951" y="4285210"/>
                <a:ext cx="605852" cy="605852"/>
              </a:xfrm>
              <a:prstGeom prst="rect">
                <a:avLst/>
              </a:prstGeom>
            </p:spPr>
          </p:pic>
        </p:grp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3F832E5C-99FB-7AF1-728D-53578CB8D178}"/>
              </a:ext>
            </a:extLst>
          </p:cNvPr>
          <p:cNvGrpSpPr/>
          <p:nvPr/>
        </p:nvGrpSpPr>
        <p:grpSpPr>
          <a:xfrm>
            <a:off x="4218243" y="3580079"/>
            <a:ext cx="5266800" cy="766206"/>
            <a:chOff x="6096000" y="2622698"/>
            <a:chExt cx="4873512" cy="766206"/>
          </a:xfrm>
        </p:grpSpPr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7FAAED52-8B63-C546-A491-B5A76F383518}"/>
                </a:ext>
              </a:extLst>
            </p:cNvPr>
            <p:cNvSpPr/>
            <p:nvPr/>
          </p:nvSpPr>
          <p:spPr>
            <a:xfrm>
              <a:off x="6398247" y="2710559"/>
              <a:ext cx="4571265" cy="605851"/>
            </a:xfrm>
            <a:prstGeom prst="roundRect">
              <a:avLst/>
            </a:prstGeom>
            <a:solidFill>
              <a:srgbClr val="484B9F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          Loyer mensuel : 800 € CC</a:t>
              </a: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4A43D425-897B-8914-2A4D-169494F9622E}"/>
                </a:ext>
              </a:extLst>
            </p:cNvPr>
            <p:cNvSpPr/>
            <p:nvPr/>
          </p:nvSpPr>
          <p:spPr>
            <a:xfrm>
              <a:off x="6096000" y="2622698"/>
              <a:ext cx="748551" cy="76620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latin typeface="Bahnschrift" panose="020B0502040204020203" pitchFamily="34" charset="0"/>
              </a:endParaRP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706B0C56-171E-D05F-26C3-032FC8960605}"/>
              </a:ext>
            </a:extLst>
          </p:cNvPr>
          <p:cNvGrpSpPr/>
          <p:nvPr/>
        </p:nvGrpSpPr>
        <p:grpSpPr>
          <a:xfrm>
            <a:off x="3389297" y="2676357"/>
            <a:ext cx="5267493" cy="766800"/>
            <a:chOff x="396706" y="2764832"/>
            <a:chExt cx="5267493" cy="795867"/>
          </a:xfrm>
        </p:grpSpPr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87EAAD9D-3ACD-5F9B-FEEE-90D63E87A069}"/>
                </a:ext>
              </a:extLst>
            </p:cNvPr>
            <p:cNvSpPr/>
            <p:nvPr/>
          </p:nvSpPr>
          <p:spPr>
            <a:xfrm>
              <a:off x="832076" y="2850236"/>
              <a:ext cx="4832123" cy="605851"/>
            </a:xfrm>
            <a:prstGeom prst="roundRect">
              <a:avLst/>
            </a:prstGeom>
            <a:solidFill>
              <a:srgbClr val="484B9F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Bahnschrift Light" panose="020B0502040204020203" pitchFamily="34" charset="0"/>
                </a:rPr>
                <a:t>    </a:t>
              </a:r>
              <a:r>
                <a:rPr lang="fr-FR" sz="1600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Superficie</a:t>
              </a:r>
              <a:r>
                <a:rPr lang="fr-FR" sz="1600" dirty="0">
                  <a:solidFill>
                    <a:schemeClr val="bg1"/>
                  </a:solidFill>
                  <a:latin typeface="Bahnschrift Light" panose="020B0502040204020203" pitchFamily="34" charset="0"/>
                </a:rPr>
                <a:t> : </a:t>
              </a:r>
              <a:r>
                <a:rPr lang="fr-FR" sz="1600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29m² (plain-pied)</a:t>
              </a:r>
            </a:p>
            <a:p>
              <a:pPr algn="ctr"/>
              <a:r>
                <a:rPr lang="fr-FR" sz="1600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Boutique + une réserve </a:t>
              </a: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BAD498F9-BC31-B4C1-9BC2-E0C1393F9969}"/>
                </a:ext>
              </a:extLst>
            </p:cNvPr>
            <p:cNvSpPr/>
            <p:nvPr/>
          </p:nvSpPr>
          <p:spPr>
            <a:xfrm>
              <a:off x="396706" y="2764832"/>
              <a:ext cx="828946" cy="79586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 : en arc 30">
            <a:extLst>
              <a:ext uri="{FF2B5EF4-FFF2-40B4-BE49-F238E27FC236}">
                <a16:creationId xmlns:a16="http://schemas.microsoft.com/office/drawing/2014/main" id="{4579BBAA-DC15-92D1-6686-E032DD08A496}"/>
              </a:ext>
            </a:extLst>
          </p:cNvPr>
          <p:cNvCxnSpPr>
            <a:cxnSpLocks/>
            <a:stCxn id="41" idx="4"/>
            <a:endCxn id="13" idx="2"/>
          </p:cNvCxnSpPr>
          <p:nvPr/>
        </p:nvCxnSpPr>
        <p:spPr>
          <a:xfrm rot="16200000" flipH="1">
            <a:off x="1778277" y="1273758"/>
            <a:ext cx="13808" cy="1809913"/>
          </a:xfrm>
          <a:prstGeom prst="curvedConnector2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D1141306-5C91-6C56-468A-50BD611D881F}"/>
              </a:ext>
            </a:extLst>
          </p:cNvPr>
          <p:cNvGrpSpPr/>
          <p:nvPr/>
        </p:nvGrpSpPr>
        <p:grpSpPr>
          <a:xfrm>
            <a:off x="213475" y="900592"/>
            <a:ext cx="1333500" cy="1271219"/>
            <a:chOff x="952500" y="2419350"/>
            <a:chExt cx="1609973" cy="1566250"/>
          </a:xfrm>
        </p:grpSpPr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80E9438E-805E-1614-DDF6-33EA7205D303}"/>
                </a:ext>
              </a:extLst>
            </p:cNvPr>
            <p:cNvSpPr/>
            <p:nvPr/>
          </p:nvSpPr>
          <p:spPr>
            <a:xfrm>
              <a:off x="952500" y="2419350"/>
              <a:ext cx="1609973" cy="1566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0" name="Image 39" descr="Une image contenant Graphique, capture d’écran, graphisme, cercle&#10;&#10;Le contenu généré par l’IA peut être incorrect.">
              <a:extLst>
                <a:ext uri="{FF2B5EF4-FFF2-40B4-BE49-F238E27FC236}">
                  <a16:creationId xmlns:a16="http://schemas.microsoft.com/office/drawing/2014/main" id="{619236A9-B073-F404-13A6-E67DA9A59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203" y="2771423"/>
              <a:ext cx="848362" cy="848362"/>
            </a:xfrm>
            <a:prstGeom prst="rect">
              <a:avLst/>
            </a:prstGeom>
          </p:spPr>
        </p:pic>
      </p:grpSp>
      <p:cxnSp>
        <p:nvCxnSpPr>
          <p:cNvPr id="47" name="Connecteur : en arc 46">
            <a:extLst>
              <a:ext uri="{FF2B5EF4-FFF2-40B4-BE49-F238E27FC236}">
                <a16:creationId xmlns:a16="http://schemas.microsoft.com/office/drawing/2014/main" id="{C4B051CB-E3A0-D4BA-EA59-610B8FFA2684}"/>
              </a:ext>
            </a:extLst>
          </p:cNvPr>
          <p:cNvCxnSpPr>
            <a:cxnSpLocks/>
            <a:stCxn id="41" idx="4"/>
            <a:endCxn id="18" idx="2"/>
          </p:cNvCxnSpPr>
          <p:nvPr/>
        </p:nvCxnSpPr>
        <p:spPr>
          <a:xfrm rot="16200000" flipH="1">
            <a:off x="1690788" y="1361248"/>
            <a:ext cx="887946" cy="2509072"/>
          </a:xfrm>
          <a:prstGeom prst="curvedConnector2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 : en arc 49">
            <a:extLst>
              <a:ext uri="{FF2B5EF4-FFF2-40B4-BE49-F238E27FC236}">
                <a16:creationId xmlns:a16="http://schemas.microsoft.com/office/drawing/2014/main" id="{18AB869E-B51D-1794-AD1A-1824E4174027}"/>
              </a:ext>
            </a:extLst>
          </p:cNvPr>
          <p:cNvCxnSpPr>
            <a:cxnSpLocks/>
            <a:stCxn id="41" idx="4"/>
            <a:endCxn id="23" idx="2"/>
          </p:cNvCxnSpPr>
          <p:nvPr/>
        </p:nvCxnSpPr>
        <p:spPr>
          <a:xfrm rot="16200000" flipH="1">
            <a:off x="1653549" y="1398487"/>
            <a:ext cx="1791371" cy="3338018"/>
          </a:xfrm>
          <a:prstGeom prst="curvedConnector2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 : en arc 52">
            <a:extLst>
              <a:ext uri="{FF2B5EF4-FFF2-40B4-BE49-F238E27FC236}">
                <a16:creationId xmlns:a16="http://schemas.microsoft.com/office/drawing/2014/main" id="{8CA16CD5-0E70-7A4A-7EE2-0F7B976F3BBD}"/>
              </a:ext>
            </a:extLst>
          </p:cNvPr>
          <p:cNvCxnSpPr>
            <a:cxnSpLocks/>
            <a:stCxn id="41" idx="4"/>
          </p:cNvCxnSpPr>
          <p:nvPr/>
        </p:nvCxnSpPr>
        <p:spPr>
          <a:xfrm rot="16200000" flipH="1">
            <a:off x="1572554" y="1479482"/>
            <a:ext cx="2762318" cy="4146976"/>
          </a:xfrm>
          <a:prstGeom prst="curvedConnector2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31E79223-DFFF-F8AF-5551-151F771E0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81" y="2615783"/>
            <a:ext cx="836404" cy="83640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BF8B2A5-94B4-14D8-A696-457B1B10DE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13" y="3683013"/>
            <a:ext cx="560338" cy="560338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1D178609-F77C-59EA-80C0-2D1DCA532CF7}"/>
              </a:ext>
            </a:extLst>
          </p:cNvPr>
          <p:cNvSpPr/>
          <p:nvPr/>
        </p:nvSpPr>
        <p:spPr>
          <a:xfrm>
            <a:off x="4892086" y="4537217"/>
            <a:ext cx="808958" cy="7662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Bahnschrift" panose="020B0502040204020203" pitchFamily="34" charset="0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4B59FCDC-5463-86BD-8549-FB634B63F9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79" y="4573513"/>
            <a:ext cx="694971" cy="69361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64FBB80-63EC-A9FF-600F-A9C283A203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5370" y="237497"/>
            <a:ext cx="2588862" cy="325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9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33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78A2E6-4967-C560-8F0B-371B457E7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42EA0A-266F-CF32-BDB9-9A70191E8B16}"/>
              </a:ext>
            </a:extLst>
          </p:cNvPr>
          <p:cNvSpPr/>
          <p:nvPr/>
        </p:nvSpPr>
        <p:spPr>
          <a:xfrm>
            <a:off x="0" y="242444"/>
            <a:ext cx="8310880" cy="550036"/>
          </a:xfrm>
          <a:prstGeom prst="rect">
            <a:avLst/>
          </a:prstGeom>
          <a:solidFill>
            <a:srgbClr val="4A40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Bahnschrift" panose="020B0502040204020203" pitchFamily="34" charset="0"/>
              </a:rPr>
              <a:t>Information activités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96C03E-7656-6F08-321D-78E5AB945F31}"/>
              </a:ext>
            </a:extLst>
          </p:cNvPr>
          <p:cNvSpPr/>
          <p:nvPr/>
        </p:nvSpPr>
        <p:spPr>
          <a:xfrm>
            <a:off x="306725" y="1395318"/>
            <a:ext cx="6520795" cy="2780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440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C76DD8-0027-350D-B75C-296A6D908B8A}"/>
              </a:ext>
            </a:extLst>
          </p:cNvPr>
          <p:cNvSpPr/>
          <p:nvPr/>
        </p:nvSpPr>
        <p:spPr>
          <a:xfrm>
            <a:off x="306725" y="1075976"/>
            <a:ext cx="6520795" cy="436820"/>
          </a:xfrm>
          <a:prstGeom prst="rect">
            <a:avLst/>
          </a:prstGeom>
          <a:solidFill>
            <a:srgbClr val="24408E"/>
          </a:solidFill>
          <a:ln>
            <a:solidFill>
              <a:srgbClr val="2440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Bahnschrift" panose="020B0502040204020203" pitchFamily="34" charset="0"/>
              </a:rPr>
              <a:t>Activité commerciale</a:t>
            </a:r>
          </a:p>
        </p:txBody>
      </p:sp>
      <p:pic>
        <p:nvPicPr>
          <p:cNvPr id="10" name="Image 9" descr="Une image contenant cercle, Caractère coloré, clipart, Graphique&#10;&#10;Le contenu généré par l’IA peut être incorrect.">
            <a:extLst>
              <a:ext uri="{FF2B5EF4-FFF2-40B4-BE49-F238E27FC236}">
                <a16:creationId xmlns:a16="http://schemas.microsoft.com/office/drawing/2014/main" id="{C06A2E50-6146-6996-EEF5-41F10C96B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0" y="998347"/>
            <a:ext cx="541870" cy="60505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52E7196-6BB2-D645-600D-8748C0018B28}"/>
              </a:ext>
            </a:extLst>
          </p:cNvPr>
          <p:cNvSpPr txBox="1"/>
          <p:nvPr/>
        </p:nvSpPr>
        <p:spPr>
          <a:xfrm>
            <a:off x="318454" y="1796292"/>
            <a:ext cx="6520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24408E"/>
                </a:solidFill>
                <a:latin typeface="Bahnschrift" panose="020B0502040204020203" pitchFamily="34" charset="0"/>
              </a:rPr>
              <a:t>La ville du Suresnes privilégiera des projets à forte valeur ajoutée locale contribuant 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24408E"/>
                </a:solidFill>
                <a:latin typeface="Bahnschrift" panose="020B0502040204020203" pitchFamily="34" charset="0"/>
              </a:rPr>
              <a:t>À la diversité de l’offre commerciale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24408E"/>
                </a:solidFill>
                <a:latin typeface="Bahnschrift" panose="020B0502040204020203" pitchFamily="34" charset="0"/>
              </a:rPr>
              <a:t>Et au dynamisme du centre-ville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E33D177-ACF6-D9E4-E017-1C8E31985851}"/>
              </a:ext>
            </a:extLst>
          </p:cNvPr>
          <p:cNvSpPr txBox="1"/>
          <p:nvPr/>
        </p:nvSpPr>
        <p:spPr>
          <a:xfrm>
            <a:off x="452965" y="3052924"/>
            <a:ext cx="6304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24408E"/>
                </a:solidFill>
                <a:latin typeface="Bahnschrift" panose="020B0502040204020203" pitchFamily="34" charset="0"/>
              </a:rPr>
              <a:t>Sont exclues 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24408E"/>
                </a:solidFill>
                <a:latin typeface="Bahnschrift" panose="020B0502040204020203" pitchFamily="34" charset="0"/>
              </a:rPr>
              <a:t>Les activités de stockage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24408E"/>
                </a:solidFill>
                <a:latin typeface="Bahnschrift" panose="020B0502040204020203" pitchFamily="34" charset="0"/>
              </a:rPr>
              <a:t>Et de restauration avec cuisson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24408E"/>
                </a:solidFill>
                <a:latin typeface="Bahnschrift" panose="020B0502040204020203" pitchFamily="34" charset="0"/>
              </a:rPr>
              <a:t>Les services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F64883-E944-4770-F6D4-4693BD34FB48}"/>
              </a:ext>
            </a:extLst>
          </p:cNvPr>
          <p:cNvSpPr/>
          <p:nvPr/>
        </p:nvSpPr>
        <p:spPr>
          <a:xfrm>
            <a:off x="7150369" y="1031929"/>
            <a:ext cx="4762202" cy="3143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440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64AF2D-9A68-35AA-7D13-4321681C1B4B}"/>
              </a:ext>
            </a:extLst>
          </p:cNvPr>
          <p:cNvSpPr/>
          <p:nvPr/>
        </p:nvSpPr>
        <p:spPr>
          <a:xfrm>
            <a:off x="7150369" y="1058932"/>
            <a:ext cx="4762203" cy="391204"/>
          </a:xfrm>
          <a:prstGeom prst="rect">
            <a:avLst/>
          </a:prstGeom>
          <a:solidFill>
            <a:srgbClr val="24408E"/>
          </a:solidFill>
          <a:ln>
            <a:solidFill>
              <a:srgbClr val="2440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Bahnschrift" panose="020B0502040204020203" pitchFamily="34" charset="0"/>
              </a:rPr>
              <a:t>  Valeur ajoutée</a:t>
            </a:r>
          </a:p>
        </p:txBody>
      </p:sp>
      <p:pic>
        <p:nvPicPr>
          <p:cNvPr id="18" name="Image 17" descr="Une image contenant Graphique, clipart, dessin humoristique&#10;&#10;Description générée automatiquement">
            <a:extLst>
              <a:ext uri="{FF2B5EF4-FFF2-40B4-BE49-F238E27FC236}">
                <a16:creationId xmlns:a16="http://schemas.microsoft.com/office/drawing/2014/main" id="{D4436C82-838F-F62E-DAD4-974D6C042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545" y="840478"/>
            <a:ext cx="938482" cy="93848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41A32EA9-5EF8-7B0F-0AB2-53464411ECBD}"/>
              </a:ext>
            </a:extLst>
          </p:cNvPr>
          <p:cNvSpPr txBox="1"/>
          <p:nvPr/>
        </p:nvSpPr>
        <p:spPr>
          <a:xfrm>
            <a:off x="7768656" y="1520681"/>
            <a:ext cx="42385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24408E"/>
                </a:solidFill>
                <a:latin typeface="Bahnschrift" panose="020B0502040204020203" pitchFamily="34" charset="0"/>
              </a:rPr>
              <a:t>Rue piétonne dans un centre-ville dynamique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24408E"/>
                </a:solidFill>
                <a:latin typeface="Bahnschrift" panose="020B0502040204020203" pitchFamily="34" charset="0"/>
              </a:rPr>
              <a:t>Plein cœur de la zone commerçante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24408E"/>
                </a:solidFill>
                <a:latin typeface="Bahnschrift" panose="020B0502040204020203" pitchFamily="34" charset="0"/>
              </a:rPr>
              <a:t>Marché les mercredis et samedis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24408E"/>
                </a:solidFill>
                <a:latin typeface="Bahnschrift" panose="020B0502040204020203" pitchFamily="34" charset="0"/>
              </a:rPr>
              <a:t>Animations pour les fêtes de fin d’année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24408E"/>
                </a:solidFill>
                <a:latin typeface="Bahnschrift" panose="020B0502040204020203" pitchFamily="34" charset="0"/>
              </a:rPr>
              <a:t>Emplacement recherché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16427D-2758-569E-21F4-61B814ECD442}"/>
              </a:ext>
            </a:extLst>
          </p:cNvPr>
          <p:cNvSpPr/>
          <p:nvPr/>
        </p:nvSpPr>
        <p:spPr>
          <a:xfrm>
            <a:off x="318454" y="4960706"/>
            <a:ext cx="11566821" cy="1676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B60A4183-D9A8-5754-20D9-15F46B2BFDCF}"/>
              </a:ext>
            </a:extLst>
          </p:cNvPr>
          <p:cNvSpPr/>
          <p:nvPr/>
        </p:nvSpPr>
        <p:spPr>
          <a:xfrm>
            <a:off x="780464" y="5066099"/>
            <a:ext cx="1566102" cy="1465935"/>
          </a:xfrm>
          <a:prstGeom prst="ellipse">
            <a:avLst/>
          </a:prstGeom>
          <a:solidFill>
            <a:srgbClr val="244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Bahnschrift" panose="020B0502040204020203" pitchFamily="34" charset="0"/>
              </a:rPr>
              <a:t>Bijoux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3C3EF1B4-F434-B1B3-D80C-2E6680B352CA}"/>
              </a:ext>
            </a:extLst>
          </p:cNvPr>
          <p:cNvSpPr/>
          <p:nvPr/>
        </p:nvSpPr>
        <p:spPr>
          <a:xfrm>
            <a:off x="2619002" y="5066098"/>
            <a:ext cx="1566102" cy="1465935"/>
          </a:xfrm>
          <a:prstGeom prst="ellipse">
            <a:avLst/>
          </a:prstGeom>
          <a:solidFill>
            <a:srgbClr val="244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Bahnschrift" panose="020B0502040204020203" pitchFamily="34" charset="0"/>
              </a:rPr>
              <a:t>Jouets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641DD4BF-729D-8D67-37F8-C5340918EDED}"/>
              </a:ext>
            </a:extLst>
          </p:cNvPr>
          <p:cNvSpPr/>
          <p:nvPr/>
        </p:nvSpPr>
        <p:spPr>
          <a:xfrm>
            <a:off x="6202554" y="5035965"/>
            <a:ext cx="1566102" cy="1465935"/>
          </a:xfrm>
          <a:prstGeom prst="ellipse">
            <a:avLst/>
          </a:prstGeom>
          <a:solidFill>
            <a:srgbClr val="244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Bahnschrift" panose="020B0502040204020203" pitchFamily="34" charset="0"/>
              </a:rPr>
              <a:t>Mode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B186369D-537B-678A-E6C2-EC78B744DA0E}"/>
              </a:ext>
            </a:extLst>
          </p:cNvPr>
          <p:cNvSpPr/>
          <p:nvPr/>
        </p:nvSpPr>
        <p:spPr>
          <a:xfrm>
            <a:off x="4410778" y="5035965"/>
            <a:ext cx="1566102" cy="1465935"/>
          </a:xfrm>
          <a:prstGeom prst="ellipse">
            <a:avLst/>
          </a:prstGeom>
          <a:solidFill>
            <a:srgbClr val="244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Bahnschrift" panose="020B0502040204020203" pitchFamily="34" charset="0"/>
              </a:rPr>
              <a:t>Sport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BFB85296-8E10-8C7D-1125-B938A1E6F87E}"/>
              </a:ext>
            </a:extLst>
          </p:cNvPr>
          <p:cNvSpPr/>
          <p:nvPr/>
        </p:nvSpPr>
        <p:spPr>
          <a:xfrm>
            <a:off x="7994330" y="5035964"/>
            <a:ext cx="1566102" cy="1465935"/>
          </a:xfrm>
          <a:prstGeom prst="ellipse">
            <a:avLst/>
          </a:prstGeom>
          <a:solidFill>
            <a:srgbClr val="244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Bahnschrift" panose="020B0502040204020203" pitchFamily="34" charset="0"/>
              </a:rPr>
              <a:t>Décoration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5B218C-54CC-FFDA-24F3-CE14492810C4}"/>
              </a:ext>
            </a:extLst>
          </p:cNvPr>
          <p:cNvSpPr/>
          <p:nvPr/>
        </p:nvSpPr>
        <p:spPr>
          <a:xfrm>
            <a:off x="336455" y="4523882"/>
            <a:ext cx="11537091" cy="436820"/>
          </a:xfrm>
          <a:prstGeom prst="rect">
            <a:avLst/>
          </a:prstGeom>
          <a:solidFill>
            <a:srgbClr val="24408E"/>
          </a:solidFill>
          <a:ln>
            <a:solidFill>
              <a:srgbClr val="2440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Bahnschrift" panose="020B0502040204020203" pitchFamily="34" charset="0"/>
              </a:rPr>
              <a:t>Activités recherchées</a:t>
            </a:r>
          </a:p>
        </p:txBody>
      </p:sp>
      <p:pic>
        <p:nvPicPr>
          <p:cNvPr id="1028" name="Picture 4" descr="Commerce, artisanat et marchés forains - Suresnes">
            <a:extLst>
              <a:ext uri="{FF2B5EF4-FFF2-40B4-BE49-F238E27FC236}">
                <a16:creationId xmlns:a16="http://schemas.microsoft.com/office/drawing/2014/main" id="{A7A0ED86-093E-2800-7614-46324F32C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80" y="2741654"/>
            <a:ext cx="2597714" cy="13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3AF14E59-2BA2-5549-50ED-85FECD94CEA1}"/>
              </a:ext>
            </a:extLst>
          </p:cNvPr>
          <p:cNvSpPr/>
          <p:nvPr/>
        </p:nvSpPr>
        <p:spPr>
          <a:xfrm>
            <a:off x="9786106" y="5035963"/>
            <a:ext cx="1791776" cy="1465935"/>
          </a:xfrm>
          <a:prstGeom prst="ellipse">
            <a:avLst/>
          </a:prstGeom>
          <a:solidFill>
            <a:srgbClr val="244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Bahnschrift" panose="020B0502040204020203" pitchFamily="34" charset="0"/>
              </a:rPr>
              <a:t>Equipement de la personne</a:t>
            </a:r>
          </a:p>
        </p:txBody>
      </p:sp>
    </p:spTree>
    <p:extLst>
      <p:ext uri="{BB962C8B-B14F-4D97-AF65-F5344CB8AC3E}">
        <p14:creationId xmlns:p14="http://schemas.microsoft.com/office/powerpoint/2010/main" val="1524313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33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053659-C11E-ED20-E672-216515D81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0AD636-5CC7-D6AF-97C2-A4AEEB92BE61}"/>
              </a:ext>
            </a:extLst>
          </p:cNvPr>
          <p:cNvSpPr/>
          <p:nvPr/>
        </p:nvSpPr>
        <p:spPr>
          <a:xfrm>
            <a:off x="0" y="242444"/>
            <a:ext cx="8310880" cy="550036"/>
          </a:xfrm>
          <a:prstGeom prst="rect">
            <a:avLst/>
          </a:prstGeom>
          <a:solidFill>
            <a:srgbClr val="4A40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Bahnschrift" panose="020B0502040204020203" pitchFamily="34" charset="0"/>
              </a:rPr>
              <a:t>Vous êtes intéressé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7A806E-9141-F511-6AA6-F3F5841FD868}"/>
              </a:ext>
            </a:extLst>
          </p:cNvPr>
          <p:cNvSpPr/>
          <p:nvPr/>
        </p:nvSpPr>
        <p:spPr>
          <a:xfrm>
            <a:off x="141224" y="1731645"/>
            <a:ext cx="4014216" cy="4309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4A4093"/>
              </a:solidFill>
            </a:endParaRPr>
          </a:p>
          <a:p>
            <a:pPr algn="ctr"/>
            <a:endParaRPr lang="fr-FR" dirty="0">
              <a:solidFill>
                <a:srgbClr val="4A4093"/>
              </a:solidFill>
            </a:endParaRPr>
          </a:p>
          <a:p>
            <a:pPr algn="ctr"/>
            <a:endParaRPr lang="fr-FR" dirty="0">
              <a:solidFill>
                <a:srgbClr val="4A4093"/>
              </a:solidFill>
            </a:endParaRPr>
          </a:p>
          <a:p>
            <a:pPr algn="ctr"/>
            <a:r>
              <a:rPr lang="fr-FR" dirty="0">
                <a:solidFill>
                  <a:srgbClr val="4A4093"/>
                </a:solidFill>
              </a:rPr>
              <a:t>Transmettez votre dossier de motivation :</a:t>
            </a:r>
          </a:p>
          <a:p>
            <a:pPr algn="ctr"/>
            <a:endParaRPr lang="fr-FR" dirty="0">
              <a:solidFill>
                <a:srgbClr val="4A4093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4A4093"/>
                </a:solidFill>
              </a:rPr>
              <a:t>Présentation de l’activité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4A4093"/>
                </a:solidFill>
              </a:rPr>
              <a:t>Nom, prénom, téléphone, mail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4A4093"/>
                </a:solidFill>
              </a:rPr>
              <a:t>Visuels / photos des produits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4A4093"/>
                </a:solidFill>
              </a:rPr>
              <a:t>Date et durée souhaitées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4A4093"/>
                </a:solidFill>
              </a:rPr>
              <a:t>Copie pièce d’identité r/v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4A4093"/>
                </a:solidFill>
              </a:rPr>
              <a:t>Extrait </a:t>
            </a:r>
            <a:r>
              <a:rPr lang="fr-FR" dirty="0" err="1">
                <a:solidFill>
                  <a:srgbClr val="4A4093"/>
                </a:solidFill>
              </a:rPr>
              <a:t>Kbis</a:t>
            </a:r>
            <a:endParaRPr lang="fr-FR" dirty="0">
              <a:solidFill>
                <a:srgbClr val="4A4093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4A4093"/>
                </a:solidFill>
              </a:rPr>
              <a:t>Assurance </a:t>
            </a:r>
          </a:p>
          <a:p>
            <a:pPr marL="285750" indent="-285750" algn="ctr">
              <a:buFontTx/>
              <a:buChar char="-"/>
            </a:pPr>
            <a:endParaRPr lang="fr-FR" dirty="0">
              <a:solidFill>
                <a:srgbClr val="4A4093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220920-69BC-1400-7D78-173E63F1233D}"/>
              </a:ext>
            </a:extLst>
          </p:cNvPr>
          <p:cNvSpPr/>
          <p:nvPr/>
        </p:nvSpPr>
        <p:spPr>
          <a:xfrm>
            <a:off x="141224" y="1729359"/>
            <a:ext cx="4014216" cy="724662"/>
          </a:xfrm>
          <a:prstGeom prst="rect">
            <a:avLst/>
          </a:prstGeom>
          <a:solidFill>
            <a:srgbClr val="4A40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Modalités de candidature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0E3C5B-F712-7815-971D-349E8FDD51F1}"/>
              </a:ext>
            </a:extLst>
          </p:cNvPr>
          <p:cNvSpPr/>
          <p:nvPr/>
        </p:nvSpPr>
        <p:spPr>
          <a:xfrm>
            <a:off x="4345813" y="1731645"/>
            <a:ext cx="3528821" cy="4309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4A4093"/>
              </a:solidFill>
            </a:endParaRPr>
          </a:p>
          <a:p>
            <a:pPr algn="ctr"/>
            <a:r>
              <a:rPr lang="fr-FR" dirty="0">
                <a:solidFill>
                  <a:srgbClr val="4A4093"/>
                </a:solidFill>
              </a:rPr>
              <a:t>Ville de Suresnes</a:t>
            </a:r>
          </a:p>
          <a:p>
            <a:pPr algn="ctr"/>
            <a:r>
              <a:rPr lang="fr-FR" dirty="0">
                <a:solidFill>
                  <a:srgbClr val="4A4093"/>
                </a:solidFill>
              </a:rPr>
              <a:t>Unité Commerce et Artisanat</a:t>
            </a:r>
          </a:p>
          <a:p>
            <a:pPr algn="ctr"/>
            <a:r>
              <a:rPr lang="fr-FR" dirty="0">
                <a:solidFill>
                  <a:srgbClr val="4A4093"/>
                </a:solidFill>
              </a:rPr>
              <a:t>2 rue Carnot</a:t>
            </a:r>
          </a:p>
          <a:p>
            <a:pPr algn="ctr"/>
            <a:r>
              <a:rPr lang="fr-FR" dirty="0">
                <a:solidFill>
                  <a:srgbClr val="4A4093"/>
                </a:solidFill>
              </a:rPr>
              <a:t>92150 SURESNES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F1F851-4341-CA98-DCD1-E8B3248B8F22}"/>
              </a:ext>
            </a:extLst>
          </p:cNvPr>
          <p:cNvSpPr/>
          <p:nvPr/>
        </p:nvSpPr>
        <p:spPr>
          <a:xfrm>
            <a:off x="4352926" y="1736217"/>
            <a:ext cx="3528820" cy="758952"/>
          </a:xfrm>
          <a:prstGeom prst="rect">
            <a:avLst/>
          </a:prstGeom>
          <a:solidFill>
            <a:srgbClr val="4A40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Envoi du dossier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2E6B82-6C1D-174B-0259-77029536F1E8}"/>
              </a:ext>
            </a:extLst>
          </p:cNvPr>
          <p:cNvSpPr/>
          <p:nvPr/>
        </p:nvSpPr>
        <p:spPr>
          <a:xfrm>
            <a:off x="8050783" y="1729359"/>
            <a:ext cx="4014216" cy="4309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4A4093"/>
              </a:solidFill>
            </a:endParaRPr>
          </a:p>
          <a:p>
            <a:pPr algn="ctr"/>
            <a:r>
              <a:rPr lang="fr-FR" dirty="0">
                <a:solidFill>
                  <a:srgbClr val="4A4093"/>
                </a:solidFill>
              </a:rPr>
              <a:t>Demande de rendez-vous :</a:t>
            </a:r>
          </a:p>
          <a:p>
            <a:pPr algn="ctr"/>
            <a:endParaRPr lang="fr-FR" dirty="0">
              <a:solidFill>
                <a:srgbClr val="4A4093"/>
              </a:solidFill>
            </a:endParaRPr>
          </a:p>
          <a:p>
            <a:pPr algn="ctr"/>
            <a:r>
              <a:rPr lang="fr-FR" dirty="0">
                <a:solidFill>
                  <a:srgbClr val="4A4093"/>
                </a:solidFill>
              </a:rPr>
              <a:t> commerceartisanat@ville-suresnes.fr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A90CB2-0550-6567-4899-CFEC2ADFD248}"/>
              </a:ext>
            </a:extLst>
          </p:cNvPr>
          <p:cNvSpPr/>
          <p:nvPr/>
        </p:nvSpPr>
        <p:spPr>
          <a:xfrm>
            <a:off x="8043671" y="1729359"/>
            <a:ext cx="4014216" cy="724662"/>
          </a:xfrm>
          <a:prstGeom prst="rect">
            <a:avLst/>
          </a:prstGeom>
          <a:solidFill>
            <a:srgbClr val="4A40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Visite du local</a:t>
            </a:r>
          </a:p>
        </p:txBody>
      </p:sp>
    </p:spTree>
    <p:extLst>
      <p:ext uri="{BB962C8B-B14F-4D97-AF65-F5344CB8AC3E}">
        <p14:creationId xmlns:p14="http://schemas.microsoft.com/office/powerpoint/2010/main" val="8872438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E2D37842AEA64EB75ADAF0FE1BDAEF" ma:contentTypeVersion="17" ma:contentTypeDescription="Crée un document." ma:contentTypeScope="" ma:versionID="7a771ea0be2ada5da0fdd096a53a6c1e">
  <xsd:schema xmlns:xsd="http://www.w3.org/2001/XMLSchema" xmlns:xs="http://www.w3.org/2001/XMLSchema" xmlns:p="http://schemas.microsoft.com/office/2006/metadata/properties" xmlns:ns2="1f9e0f8c-dd91-475e-a204-e28cde1d3f4f" xmlns:ns3="dad18960-050f-46c2-8a44-f2e3b621563f" targetNamespace="http://schemas.microsoft.com/office/2006/metadata/properties" ma:root="true" ma:fieldsID="bda696a470a4029cf3295d67346ab6b3" ns2:_="" ns3:_="">
    <xsd:import namespace="1f9e0f8c-dd91-475e-a204-e28cde1d3f4f"/>
    <xsd:import namespace="dad18960-050f-46c2-8a44-f2e3b62156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9e0f8c-dd91-475e-a204-e28cde1d3f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77d98135-9f83-4699-ac7d-90367f0021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3" nillable="true" ma:displayName="État de validation" ma:internalName="_x00c9_tat_x0020_de_x0020_validation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18960-050f-46c2-8a44-f2e3b621563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4e8db79-b236-4ec8-8417-c8dd199329c6}" ma:internalName="TaxCatchAll" ma:showField="CatchAllData" ma:web="dad18960-050f-46c2-8a44-f2e3b62156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9e0f8c-dd91-475e-a204-e28cde1d3f4f">
      <Terms xmlns="http://schemas.microsoft.com/office/infopath/2007/PartnerControls"/>
    </lcf76f155ced4ddcb4097134ff3c332f>
    <TaxCatchAll xmlns="dad18960-050f-46c2-8a44-f2e3b621563f" xsi:nil="true"/>
    <_Flow_SignoffStatus xmlns="1f9e0f8c-dd91-475e-a204-e28cde1d3f4f" xsi:nil="true"/>
  </documentManagement>
</p:properties>
</file>

<file path=customXml/itemProps1.xml><?xml version="1.0" encoding="utf-8"?>
<ds:datastoreItem xmlns:ds="http://schemas.openxmlformats.org/officeDocument/2006/customXml" ds:itemID="{3815C930-8D5D-45CA-A42F-14DBAB919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9e0f8c-dd91-475e-a204-e28cde1d3f4f"/>
    <ds:schemaRef ds:uri="dad18960-050f-46c2-8a44-f2e3b62156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0BC035-647E-498E-ADD1-1D6AFF38F9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CD0325-94B0-48AE-8828-08FDAEE68A1D}">
  <ds:schemaRefs>
    <ds:schemaRef ds:uri="dad18960-050f-46c2-8a44-f2e3b621563f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1f9e0f8c-dd91-475e-a204-e28cde1d3f4f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7157</TotalTime>
  <Words>245</Words>
  <Application>Microsoft Office PowerPoint</Application>
  <PresentationFormat>Grand écran</PresentationFormat>
  <Paragraphs>69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Bahnschrift</vt:lpstr>
      <vt:lpstr>Bahnschrift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Mairie de Suresnes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Dorian LE CAROFF</dc:creator>
  <cp:lastModifiedBy>Vincent ROUZAUD</cp:lastModifiedBy>
  <cp:revision>9</cp:revision>
  <dcterms:created xsi:type="dcterms:W3CDTF">2025-01-15T14:43:52Z</dcterms:created>
  <dcterms:modified xsi:type="dcterms:W3CDTF">2026-05-11T12:10:16Z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0x01010037E2D37842AEA64EB75ADAF0FE1BDAEF</vt:lpwstr>
  </property>
  <property fmtid="{D5CDD505-2E9C-101B-9397-08002B2CF9AE}" pid="3" name="MediaServiceImageTags">
    <vt:lpwstr/>
  </property>
  <property fmtid="{D5CDD505-2E9C-101B-9397-08002B2CF9AE}" pid="4" name="_AdHocReviewCycleID">
    <vt:i4>2063486288</vt:i4>
  </property>
  <property fmtid="{D5CDD505-2E9C-101B-9397-08002B2CF9AE}" pid="5" name="_NewReviewCycle">
    <vt:lpwstr/>
  </property>
  <property fmtid="{D5CDD505-2E9C-101B-9397-08002B2CF9AE}" pid="6" name="_EmailSubject">
    <vt:lpwstr>PowerPoint Conseil de quartier</vt:lpwstr>
  </property>
  <property fmtid="{D5CDD505-2E9C-101B-9397-08002B2CF9AE}" pid="7" name="_AuthorEmail">
    <vt:lpwstr>vrouzaud@ville-suresnes.fr</vt:lpwstr>
  </property>
  <property fmtid="{D5CDD505-2E9C-101B-9397-08002B2CF9AE}" pid="8" name="_AuthorEmailDisplayName">
    <vt:lpwstr>Vincent ROUZAUD</vt:lpwstr>
  </property>
  <property fmtid="{D5CDD505-2E9C-101B-9397-08002B2CF9AE}" pid="9" name="_PreviousAdHocReviewCycleID">
    <vt:i4>1593295755</vt:i4>
  </property>
</Properties>
</file>